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</p:sldMasterIdLst>
  <p:sldIdLst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21B4A69-B30C-4E6B-AA15-5192A6D4079A}" type="datetimeFigureOut">
              <a:rPr lang="ru-RU" smtClean="0">
                <a:solidFill>
                  <a:srgbClr val="CCD1B9"/>
                </a:solidFill>
              </a:rPr>
              <a:pPr/>
              <a:t>14.08.2020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F06B7D2-2BB7-43E2-88C0-F740E19577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399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B7D2-2BB7-43E2-88C0-F740E1957741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12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F06B7D2-2BB7-43E2-88C0-F740E1957741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3684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21B4A69-B30C-4E6B-AA15-5192A6D4079A}" type="datetimeFigureOut">
              <a:rPr lang="ru-RU" smtClean="0">
                <a:solidFill>
                  <a:srgbClr val="CCD1B9"/>
                </a:solidFill>
              </a:rPr>
              <a:pPr/>
              <a:t>14.08.2020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F06B7D2-2BB7-43E2-88C0-F740E19577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1448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B7D2-2BB7-43E2-88C0-F740E1957741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8230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21B4A69-B30C-4E6B-AA15-5192A6D4079A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F06B7D2-2BB7-43E2-88C0-F740E1957741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0025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B7D2-2BB7-43E2-88C0-F740E1957741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51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B7D2-2BB7-43E2-88C0-F740E1957741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4301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B7D2-2BB7-43E2-88C0-F740E1957741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7627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B7D2-2BB7-43E2-88C0-F740E1957741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530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F06B7D2-2BB7-43E2-88C0-F740E19577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4426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B7D2-2BB7-43E2-88C0-F740E1957741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3290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>
                <a:solidFill>
                  <a:srgbClr val="CCD1B9"/>
                </a:solidFill>
              </a:rPr>
              <a:pPr/>
              <a:t>14.08.2020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B7D2-2BB7-43E2-88C0-F740E1957741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0609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B7D2-2BB7-43E2-88C0-F740E1957741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2999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F06B7D2-2BB7-43E2-88C0-F740E1957741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4941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21B4A69-B30C-4E6B-AA15-5192A6D4079A}" type="datetimeFigureOut">
              <a:rPr lang="ru-RU" smtClean="0">
                <a:solidFill>
                  <a:srgbClr val="CCD1B9"/>
                </a:solidFill>
              </a:rPr>
              <a:pPr/>
              <a:t>14.08.2020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F06B7D2-2BB7-43E2-88C0-F740E19577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1028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B7D2-2BB7-43E2-88C0-F740E1957741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5507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21B4A69-B30C-4E6B-AA15-5192A6D4079A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F06B7D2-2BB7-43E2-88C0-F740E1957741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554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B7D2-2BB7-43E2-88C0-F740E1957741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2090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B7D2-2BB7-43E2-88C0-F740E1957741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6226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B7D2-2BB7-43E2-88C0-F740E1957741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4769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B7D2-2BB7-43E2-88C0-F740E1957741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291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21B4A69-B30C-4E6B-AA15-5192A6D4079A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F06B7D2-2BB7-43E2-88C0-F740E1957741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09420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F06B7D2-2BB7-43E2-88C0-F740E19577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6048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>
                <a:solidFill>
                  <a:srgbClr val="CCD1B9"/>
                </a:solidFill>
              </a:rPr>
              <a:pPr/>
              <a:t>14.08.2020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B7D2-2BB7-43E2-88C0-F740E1957741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0066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B7D2-2BB7-43E2-88C0-F740E1957741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21946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F06B7D2-2BB7-43E2-88C0-F740E1957741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3732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21B4A69-B30C-4E6B-AA15-5192A6D4079A}" type="datetimeFigureOut">
              <a:rPr lang="ru-RU" smtClean="0">
                <a:solidFill>
                  <a:srgbClr val="CCD1B9"/>
                </a:solidFill>
              </a:rPr>
              <a:pPr/>
              <a:t>14.08.2020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F06B7D2-2BB7-43E2-88C0-F740E19577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99439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B7D2-2BB7-43E2-88C0-F740E1957741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76165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21B4A69-B30C-4E6B-AA15-5192A6D4079A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F06B7D2-2BB7-43E2-88C0-F740E1957741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37236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B7D2-2BB7-43E2-88C0-F740E1957741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07672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B7D2-2BB7-43E2-88C0-F740E1957741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90144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B7D2-2BB7-43E2-88C0-F740E1957741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19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B7D2-2BB7-43E2-88C0-F740E1957741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33969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B7D2-2BB7-43E2-88C0-F740E1957741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5882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F06B7D2-2BB7-43E2-88C0-F740E19577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8606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>
                <a:solidFill>
                  <a:srgbClr val="CCD1B9"/>
                </a:solidFill>
              </a:rPr>
              <a:pPr/>
              <a:t>14.08.2020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B7D2-2BB7-43E2-88C0-F740E1957741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0965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B7D2-2BB7-43E2-88C0-F740E1957741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5531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F06B7D2-2BB7-43E2-88C0-F740E1957741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153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B7D2-2BB7-43E2-88C0-F740E1957741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542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B7D2-2BB7-43E2-88C0-F740E1957741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938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B7D2-2BB7-43E2-88C0-F740E1957741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404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F06B7D2-2BB7-43E2-88C0-F740E19577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5977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>
                <a:solidFill>
                  <a:srgbClr val="CCD1B9"/>
                </a:solidFill>
              </a:rPr>
              <a:pPr/>
              <a:t>14.08.2020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B7D2-2BB7-43E2-88C0-F740E1957741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0394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A21B4A69-B30C-4E6B-AA15-5192A6D4079A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1F06B7D2-2BB7-43E2-88C0-F740E1957741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434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A21B4A69-B30C-4E6B-AA15-5192A6D4079A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1F06B7D2-2BB7-43E2-88C0-F740E1957741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96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A21B4A69-B30C-4E6B-AA15-5192A6D4079A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1F06B7D2-2BB7-43E2-88C0-F740E1957741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581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A21B4A69-B30C-4E6B-AA15-5192A6D4079A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1F06B7D2-2BB7-43E2-88C0-F740E1957741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67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 smtClean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Clr>
                <a:srgbClr val="C66951"/>
              </a:buClr>
              <a:buNone/>
            </a:pPr>
            <a:r>
              <a:rPr lang="uk-UA" sz="2700" b="1" dirty="0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800" b="1" cap="all" dirty="0" smtClean="0">
                <a:latin typeface="Times New Roman"/>
                <a:ea typeface="Times New Roman"/>
              </a:rPr>
              <a:t>УПРАВЛІНСЬКА ЕКОНОМІКА</a:t>
            </a:r>
            <a:r>
              <a:rPr lang="uk-UA" sz="2700" b="1" dirty="0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Галузь знань </a:t>
            </a:r>
            <a:r>
              <a:rPr lang="uk-UA" sz="1700" u="sng" dirty="0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05</a:t>
            </a:r>
            <a:r>
              <a:rPr lang="uk-UA" sz="1700" u="sng" dirty="0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 Соціальні та поведінкові науки</a:t>
            </a: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Спеціальність </a:t>
            </a:r>
            <a:r>
              <a:rPr lang="uk-UA" sz="1700" dirty="0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051</a:t>
            </a:r>
            <a:r>
              <a:rPr lang="uk-UA" sz="1700" dirty="0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uk-UA" sz="1700" dirty="0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Економіка</a:t>
            </a:r>
            <a:r>
              <a:rPr lang="uk-UA" sz="1700" dirty="0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Ступінь вищої </a:t>
            </a: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освіти </a:t>
            </a:r>
            <a:r>
              <a:rPr lang="uk-UA" sz="1700" u="sng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магістр</a:t>
            </a: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ХЕРСОН</a:t>
            </a:r>
            <a: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27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Міністерство освіти і науки України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Херсонський державний університет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Факультет економіки та менеджменту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Кафедра економіки та міжнародних економічних відносин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0410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7257" y="188639"/>
            <a:ext cx="6648997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60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Предметом</a:t>
            </a:r>
            <a:r>
              <a:rPr lang="uk-UA" sz="16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навчальної дисципліни є 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компонент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управлінського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економічного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і ряду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інших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напрямків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вищої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освіти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. Вона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необхідно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не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тільки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для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майбутніх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професіоналів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безпосередньо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зайнятих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управлінням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людьми, але в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більшій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або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меншій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мірі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для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всіх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сучасних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фахівців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оскільки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забезпечує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їхню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соціальну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компетентність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.</a:t>
            </a:r>
            <a:endParaRPr lang="ru-RU" sz="1600" dirty="0">
              <a:solidFill>
                <a:prstClr val="white"/>
              </a:solidFill>
              <a:latin typeface="Times New Roman"/>
              <a:ea typeface="Times New Roman"/>
            </a:endParaRPr>
          </a:p>
          <a:p>
            <a:pPr algn="just"/>
            <a:r>
              <a:rPr lang="ru-RU" sz="16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60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Метою</a:t>
            </a:r>
            <a:r>
              <a:rPr lang="uk-UA" sz="16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викладання навчальної дисципліни </a:t>
            </a:r>
            <a:r>
              <a:rPr lang="ru-RU" sz="16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є </a:t>
            </a:r>
            <a:r>
              <a:rPr lang="uk-UA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опанування науковими положеннями економічної роботи управлінського персоналу підприємства, формування системи теоретичних і прикладних знань про методи і процеси управління формуванням, функціонуванням та розвитком потенціалу підприємства як збалансованої</a:t>
            </a:r>
          </a:p>
          <a:p>
            <a:pPr algn="just"/>
            <a:r>
              <a:rPr lang="uk-UA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соціально-економічної системи.</a:t>
            </a:r>
          </a:p>
          <a:p>
            <a:pPr indent="450215" algn="just"/>
            <a:r>
              <a:rPr lang="ru-RU" sz="16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60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Основними завданнями</a:t>
            </a:r>
            <a:r>
              <a:rPr lang="uk-UA" sz="16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вивчення дисципліни є: </a:t>
            </a:r>
            <a:r>
              <a:rPr lang="uk-UA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формування знань про закономірності розвитку підприємств та організацій й особливості економічної роботи в умовах глобалізації економіки і конкуренції; набуття навиків з організації трудових процесів, управління витратами, потенціалом підприємницьких структур, корпоративними фінансами і їх використання; оволодіння прийомами й методами управління </a:t>
            </a:r>
            <a:r>
              <a:rPr lang="uk-UA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бізнеспроектами</a:t>
            </a:r>
            <a:r>
              <a:rPr lang="uk-UA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і програмами; вивчення мотиваційної поведінки працівників, управління персоналом та уміння застосовувати адекватні для конкретних виробничих умов системи мотивації праці; оволодіння способами аналізу соціальних процесів та вміння користуватись прийомами регулювання соціально-трудових відносин; ознайомлення з міжнародним досвідом роботи організацій у сфері управління підприємством, регулювання економіки і політики в умовах конкуренції.</a:t>
            </a:r>
            <a:endParaRPr lang="ru-RU" sz="1600" b="1" dirty="0">
              <a:solidFill>
                <a:prstClr val="white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61269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767448"/>
          </a:xfrm>
        </p:spPr>
        <p:txBody>
          <a:bodyPr>
            <a:noAutofit/>
          </a:bodyPr>
          <a:lstStyle/>
          <a:p>
            <a:pPr algn="just">
              <a:spcAft>
                <a:spcPts val="0"/>
              </a:spcAft>
            </a:pPr>
            <a:r>
              <a:rPr lang="uk-UA" sz="1500" dirty="0" smtClean="0">
                <a:latin typeface="Times New Roman"/>
                <a:ea typeface="Times New Roman"/>
              </a:rPr>
              <a:t>Тема 1. Операційне управління в економічній безпеці підприємницької діяльності.</a:t>
            </a:r>
          </a:p>
          <a:p>
            <a:pPr algn="just">
              <a:spcAft>
                <a:spcPts val="0"/>
              </a:spcAft>
            </a:pPr>
            <a:r>
              <a:rPr lang="uk-UA" sz="1500" dirty="0" smtClean="0">
                <a:latin typeface="Times New Roman"/>
                <a:ea typeface="Times New Roman"/>
              </a:rPr>
              <a:t>Тема </a:t>
            </a:r>
            <a:r>
              <a:rPr lang="uk-UA" sz="1500" dirty="0">
                <a:latin typeface="Times New Roman"/>
                <a:ea typeface="Times New Roman"/>
              </a:rPr>
              <a:t>2. </a:t>
            </a:r>
            <a:r>
              <a:rPr lang="uk-UA" sz="1500" dirty="0" smtClean="0">
                <a:latin typeface="Times New Roman"/>
                <a:ea typeface="Times New Roman"/>
              </a:rPr>
              <a:t>Теоретичні аспекти управління витратами.</a:t>
            </a:r>
            <a:endParaRPr lang="uk-UA" sz="15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sz="1500" dirty="0">
                <a:latin typeface="Times New Roman"/>
                <a:ea typeface="Times New Roman"/>
              </a:rPr>
              <a:t>Тема 3. </a:t>
            </a:r>
            <a:r>
              <a:rPr lang="uk-UA" sz="1500" dirty="0" smtClean="0">
                <a:latin typeface="Times New Roman"/>
                <a:ea typeface="Times New Roman"/>
              </a:rPr>
              <a:t>Основні форми організаційної структури підприємств і організацій.</a:t>
            </a:r>
          </a:p>
          <a:p>
            <a:pPr algn="just">
              <a:spcAft>
                <a:spcPts val="0"/>
              </a:spcAft>
            </a:pPr>
            <a:r>
              <a:rPr lang="uk-UA" sz="1500" dirty="0" smtClean="0">
                <a:latin typeface="Times New Roman"/>
                <a:ea typeface="Times New Roman"/>
              </a:rPr>
              <a:t>Тема </a:t>
            </a:r>
            <a:r>
              <a:rPr lang="uk-UA" sz="1500" dirty="0">
                <a:latin typeface="Times New Roman"/>
                <a:ea typeface="Times New Roman"/>
              </a:rPr>
              <a:t>4. </a:t>
            </a:r>
            <a:r>
              <a:rPr lang="uk-UA" sz="1500" dirty="0" smtClean="0">
                <a:latin typeface="Times New Roman"/>
                <a:ea typeface="Times New Roman"/>
              </a:rPr>
              <a:t>Загальні підходи </a:t>
            </a:r>
            <a:r>
              <a:rPr lang="uk-UA" sz="1500" dirty="0">
                <a:latin typeface="Times New Roman"/>
                <a:ea typeface="Times New Roman"/>
              </a:rPr>
              <a:t>до </a:t>
            </a:r>
            <a:r>
              <a:rPr lang="uk-UA" sz="1500" dirty="0" smtClean="0">
                <a:latin typeface="Times New Roman"/>
                <a:ea typeface="Times New Roman"/>
              </a:rPr>
              <a:t>планування ресурсів</a:t>
            </a:r>
            <a:r>
              <a:rPr lang="uk-UA" sz="1500" dirty="0">
                <a:latin typeface="Times New Roman"/>
                <a:ea typeface="Times New Roman"/>
              </a:rPr>
              <a:t>, витрат </a:t>
            </a:r>
            <a:r>
              <a:rPr lang="uk-UA" sz="1500" dirty="0" smtClean="0">
                <a:latin typeface="Times New Roman"/>
                <a:ea typeface="Times New Roman"/>
              </a:rPr>
              <a:t>та бюджетування і контролю діяльності підприємств.</a:t>
            </a:r>
          </a:p>
          <a:p>
            <a:pPr algn="just">
              <a:spcAft>
                <a:spcPts val="0"/>
              </a:spcAft>
            </a:pPr>
            <a:r>
              <a:rPr lang="uk-UA" sz="1500" dirty="0" smtClean="0">
                <a:latin typeface="Times New Roman"/>
                <a:ea typeface="Times New Roman"/>
              </a:rPr>
              <a:t>Тема 5</a:t>
            </a:r>
            <a:r>
              <a:rPr lang="uk-UA" sz="1500" dirty="0">
                <a:latin typeface="Times New Roman"/>
                <a:ea typeface="Times New Roman"/>
              </a:rPr>
              <a:t>. Організаційний менеджмент </a:t>
            </a:r>
            <a:r>
              <a:rPr lang="uk-UA" sz="1500" dirty="0" smtClean="0">
                <a:latin typeface="Times New Roman"/>
                <a:ea typeface="Times New Roman"/>
              </a:rPr>
              <a:t>та управління економічною власністю.</a:t>
            </a:r>
          </a:p>
          <a:p>
            <a:pPr algn="just">
              <a:spcAft>
                <a:spcPts val="0"/>
              </a:spcAft>
            </a:pPr>
            <a:r>
              <a:rPr lang="uk-UA" sz="1500" dirty="0" smtClean="0">
                <a:latin typeface="Times New Roman"/>
                <a:ea typeface="Times New Roman"/>
              </a:rPr>
              <a:t>Тема </a:t>
            </a:r>
            <a:r>
              <a:rPr lang="uk-UA" sz="1500" dirty="0">
                <a:latin typeface="Times New Roman"/>
                <a:ea typeface="Times New Roman"/>
              </a:rPr>
              <a:t>6. </a:t>
            </a:r>
            <a:r>
              <a:rPr lang="uk-UA" sz="1500" dirty="0" smtClean="0">
                <a:latin typeface="Times New Roman"/>
                <a:ea typeface="Times New Roman"/>
              </a:rPr>
              <a:t>Системний підхід </a:t>
            </a:r>
            <a:r>
              <a:rPr lang="uk-UA" sz="1500" dirty="0">
                <a:latin typeface="Times New Roman"/>
                <a:ea typeface="Times New Roman"/>
              </a:rPr>
              <a:t>до </a:t>
            </a:r>
            <a:r>
              <a:rPr lang="uk-UA" sz="1500" dirty="0" smtClean="0">
                <a:latin typeface="Times New Roman"/>
                <a:ea typeface="Times New Roman"/>
              </a:rPr>
              <a:t>управління персоналом.</a:t>
            </a:r>
            <a:endParaRPr lang="uk-UA" sz="15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sz="1500" dirty="0" smtClean="0">
                <a:latin typeface="Times New Roman"/>
                <a:ea typeface="Times New Roman"/>
              </a:rPr>
              <a:t>Тема </a:t>
            </a:r>
            <a:r>
              <a:rPr lang="uk-UA" sz="1500" dirty="0">
                <a:latin typeface="Times New Roman"/>
                <a:ea typeface="Times New Roman"/>
              </a:rPr>
              <a:t>7. </a:t>
            </a:r>
            <a:r>
              <a:rPr lang="uk-UA" sz="1500" dirty="0" smtClean="0">
                <a:latin typeface="Times New Roman"/>
                <a:ea typeface="Times New Roman"/>
              </a:rPr>
              <a:t>Трудове право </a:t>
            </a:r>
            <a:r>
              <a:rPr lang="uk-UA" sz="1500" dirty="0">
                <a:latin typeface="Times New Roman"/>
                <a:ea typeface="Times New Roman"/>
              </a:rPr>
              <a:t>та </a:t>
            </a:r>
            <a:r>
              <a:rPr lang="uk-UA" sz="1500" dirty="0" smtClean="0">
                <a:latin typeface="Times New Roman"/>
                <a:ea typeface="Times New Roman"/>
              </a:rPr>
              <a:t>корпоративна соціальна відповідальність</a:t>
            </a:r>
            <a:endParaRPr lang="uk-UA" sz="15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sz="1500" dirty="0" smtClean="0">
                <a:latin typeface="Times New Roman"/>
                <a:ea typeface="Times New Roman"/>
              </a:rPr>
              <a:t>Тема 8. Система планування </a:t>
            </a:r>
            <a:r>
              <a:rPr lang="uk-UA" sz="1500" dirty="0">
                <a:latin typeface="Times New Roman"/>
                <a:ea typeface="Times New Roman"/>
              </a:rPr>
              <a:t>підприємницької діяльності</a:t>
            </a:r>
          </a:p>
          <a:p>
            <a:pPr marL="45720" indent="0" algn="just">
              <a:spcAft>
                <a:spcPts val="0"/>
              </a:spcAft>
              <a:buNone/>
            </a:pPr>
            <a:r>
              <a:rPr lang="uk-UA" sz="1500" dirty="0">
                <a:latin typeface="Times New Roman"/>
                <a:ea typeface="Times New Roman"/>
              </a:rPr>
              <a:t>та управління </a:t>
            </a:r>
            <a:r>
              <a:rPr lang="uk-UA" sz="1500" dirty="0" err="1" smtClean="0">
                <a:latin typeface="Times New Roman"/>
                <a:ea typeface="Times New Roman"/>
              </a:rPr>
              <a:t>бізнеспроектами</a:t>
            </a:r>
            <a:r>
              <a:rPr lang="uk-UA" sz="1500" dirty="0" smtClean="0">
                <a:latin typeface="Times New Roman"/>
                <a:ea typeface="Times New Roman"/>
              </a:rPr>
              <a:t>.</a:t>
            </a:r>
            <a:endParaRPr lang="uk-UA" sz="15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sz="1500" dirty="0">
                <a:latin typeface="Times New Roman"/>
                <a:ea typeface="Times New Roman"/>
              </a:rPr>
              <a:t>Тема </a:t>
            </a:r>
            <a:r>
              <a:rPr lang="uk-UA" sz="1500" dirty="0" smtClean="0">
                <a:latin typeface="Times New Roman"/>
                <a:ea typeface="Times New Roman"/>
              </a:rPr>
              <a:t>9. Організація технологічних процесів та матеріально-технічне забезпечення.</a:t>
            </a:r>
            <a:endParaRPr lang="uk-UA" sz="15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sz="1500" dirty="0">
                <a:latin typeface="Times New Roman"/>
                <a:ea typeface="Times New Roman"/>
              </a:rPr>
              <a:t>Тема </a:t>
            </a:r>
            <a:r>
              <a:rPr lang="uk-UA" sz="1500" dirty="0" smtClean="0">
                <a:latin typeface="Times New Roman"/>
                <a:ea typeface="Times New Roman"/>
              </a:rPr>
              <a:t>10. Система управління витратами.</a:t>
            </a:r>
          </a:p>
          <a:p>
            <a:pPr algn="just">
              <a:spcAft>
                <a:spcPts val="0"/>
              </a:spcAft>
            </a:pPr>
            <a:r>
              <a:rPr lang="uk-UA" sz="1500" dirty="0" smtClean="0">
                <a:latin typeface="Times New Roman"/>
                <a:ea typeface="Times New Roman"/>
              </a:rPr>
              <a:t>Тема 11. Управління фінансово-кредитним забезпеченням.</a:t>
            </a:r>
            <a:endParaRPr lang="uk-UA" sz="15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sz="1500" dirty="0" smtClean="0">
                <a:latin typeface="Times New Roman"/>
                <a:ea typeface="Times New Roman"/>
              </a:rPr>
              <a:t>Тема 12. Управління потенціалом підприємства.</a:t>
            </a:r>
            <a:endParaRPr lang="uk-UA" sz="15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sz="1500" dirty="0" smtClean="0">
                <a:latin typeface="Times New Roman"/>
                <a:ea typeface="Times New Roman"/>
              </a:rPr>
              <a:t>Тема 13. Управління маркетинговою діяльністю.</a:t>
            </a:r>
          </a:p>
          <a:p>
            <a:pPr algn="just">
              <a:spcAft>
                <a:spcPts val="0"/>
              </a:spcAft>
            </a:pPr>
            <a:r>
              <a:rPr lang="uk-UA" sz="1500" dirty="0" smtClean="0">
                <a:latin typeface="Times New Roman"/>
                <a:ea typeface="Times New Roman"/>
              </a:rPr>
              <a:t>Тема 14. Управління та </a:t>
            </a:r>
            <a:r>
              <a:rPr lang="uk-UA" sz="1500" dirty="0">
                <a:latin typeface="Times New Roman"/>
                <a:ea typeface="Times New Roman"/>
              </a:rPr>
              <a:t>контроль </a:t>
            </a:r>
            <a:r>
              <a:rPr lang="uk-UA" sz="1500" dirty="0" smtClean="0">
                <a:latin typeface="Times New Roman"/>
                <a:ea typeface="Times New Roman"/>
              </a:rPr>
              <a:t>за інноваційною діяльністю.</a:t>
            </a:r>
          </a:p>
          <a:p>
            <a:pPr algn="just">
              <a:spcAft>
                <a:spcPts val="0"/>
              </a:spcAft>
            </a:pPr>
            <a:r>
              <a:rPr lang="uk-UA" sz="1500" dirty="0" smtClean="0">
                <a:latin typeface="Times New Roman"/>
                <a:ea typeface="Times New Roman"/>
              </a:rPr>
              <a:t>Тема 15. Мотивація управлінського персоналу</a:t>
            </a:r>
            <a:r>
              <a:rPr lang="uk-UA" sz="1600" dirty="0" smtClean="0">
                <a:latin typeface="Times New Roman"/>
                <a:ea typeface="Times New Roman"/>
              </a:rPr>
              <a:t>.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468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628800"/>
            <a:ext cx="8928992" cy="5328592"/>
          </a:xfrm>
        </p:spPr>
        <p:txBody>
          <a:bodyPr>
            <a:no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Березін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О. В.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потенціалом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/ О.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В.Березін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С. Т. Дуда, Н. Г.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Міценко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Львів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Магнолія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2011. – 308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с.18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Економіка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соціально-трудові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/ [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О.В.Шкільов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О.Д. Балан, В.А. Ткачук, Є.О.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Ланченко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І.П. Гаврилюк,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В.А.Ярославський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С.С. Барабан]; за ред. О.В.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Шкільова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– К.: ЦП “Компринт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”,2015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– 750 с.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3. Кит П., Янг Ф. Управленческая экономика.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Инструментарий руководителя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5-е изд. / Пер. С англ. – СПб.: Питер, 2008. – 624 с: ид. – (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Серия «Классика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МВА»).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Кузьмін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О. Є.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витратами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підприємствах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/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О. Є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Кузьмін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О. Г. Мельник, У. І.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Когут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; Нац. ун-т "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Львів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політехніка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". –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Львів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: Вид-во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Львів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політехніки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2014. – 243 с.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Майєр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Д.М.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/ Д.М. Майер,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Джемс 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Раух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/ за ред. А.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Філіпенко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: пер. з англ.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Даніела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Олесневич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– К. :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Вид-во "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Либідь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", 2003. – 684 с.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6. Прус, Л. Р.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потенціалом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/ Прус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Л. Р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; ПВНЗ «Ун-т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підприємництва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». –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Хмельницький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: Метод.-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вид.центр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ПВНЗ «УЕП», 2010. – 364 с.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проектами в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підприємницьких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структурах :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/ В.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Р.Кучеренко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[та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.] ; Одес. нац.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екон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ун-т. - 2-ге вид.,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випр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і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перероб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- О.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Астропринт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2013. - 268 с.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потенціалом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/ І. З.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Должанський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Т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О.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Загорна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О. О.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Удалих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– К. : ЦУЛ, 2006. – 362 с.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9. Хомяков, В. І.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потенціалом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/ В.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І. Хомяков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І. В.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Бакум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– К., 2007. – 400 с.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РЕКОМЕНДОВАНА ЛІТЕРАТУРА</a:t>
            </a:r>
          </a:p>
        </p:txBody>
      </p:sp>
    </p:spTree>
    <p:extLst>
      <p:ext uri="{BB962C8B-B14F-4D97-AF65-F5344CB8AC3E}">
        <p14:creationId xmlns:p14="http://schemas.microsoft.com/office/powerpoint/2010/main" val="23415471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628</Words>
  <Application>Microsoft Office PowerPoint</Application>
  <PresentationFormat>Экран (4:3)</PresentationFormat>
  <Paragraphs>38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4</vt:i4>
      </vt:variant>
    </vt:vector>
  </HeadingPairs>
  <TitlesOfParts>
    <vt:vector size="12" baseType="lpstr">
      <vt:lpstr>Franklin Gothic Medium</vt:lpstr>
      <vt:lpstr>Times New Roman</vt:lpstr>
      <vt:lpstr>Wingdings</vt:lpstr>
      <vt:lpstr>Wingdings 2</vt:lpstr>
      <vt:lpstr>Сетка</vt:lpstr>
      <vt:lpstr>1_Сетка</vt:lpstr>
      <vt:lpstr>2_Сетка</vt:lpstr>
      <vt:lpstr>3_Сетка</vt:lpstr>
      <vt:lpstr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vt:lpstr>
      <vt:lpstr>Презентация PowerPoint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dc:title>
  <dc:creator>Owner</dc:creator>
  <cp:lastModifiedBy>Користувач Windows</cp:lastModifiedBy>
  <cp:revision>5</cp:revision>
  <dcterms:created xsi:type="dcterms:W3CDTF">2020-06-15T20:52:52Z</dcterms:created>
  <dcterms:modified xsi:type="dcterms:W3CDTF">2020-08-14T08:13:02Z</dcterms:modified>
</cp:coreProperties>
</file>